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8" r:id="rId12"/>
    <p:sldId id="269" r:id="rId13"/>
    <p:sldId id="272" r:id="rId14"/>
    <p:sldId id="265" r:id="rId15"/>
    <p:sldId id="264" r:id="rId16"/>
    <p:sldId id="270" r:id="rId17"/>
    <p:sldId id="271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ztzs\Dropbox\PhD\5pasziv\InformaciosTarsadalomParlamentje\infoparla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adatok!$B$2</c:f>
              <c:strCache>
                <c:ptCount val="1"/>
                <c:pt idx="0">
                  <c:v>min 2007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adatok!$A$3:$A$13</c:f>
              <c:strCache>
                <c:ptCount val="11"/>
                <c:pt idx="0">
                  <c:v>Magyar nyelv és irodalom </c:v>
                </c:pt>
                <c:pt idx="1">
                  <c:v>Élő idegen nyelv</c:v>
                </c:pt>
                <c:pt idx="2">
                  <c:v>Matematika </c:v>
                </c:pt>
                <c:pt idx="3">
                  <c:v>Ember és társadalom </c:v>
                </c:pt>
                <c:pt idx="4">
                  <c:v>Ember a természetben </c:v>
                </c:pt>
                <c:pt idx="5">
                  <c:v>Földünk - környezetünk</c:v>
                </c:pt>
                <c:pt idx="6">
                  <c:v>Művészetek </c:v>
                </c:pt>
                <c:pt idx="7">
                  <c:v>Informatika </c:v>
                </c:pt>
                <c:pt idx="8">
                  <c:v>Életvitel és gyakorlati ismeretek </c:v>
                </c:pt>
                <c:pt idx="9">
                  <c:v>Testnevelés és sport </c:v>
                </c:pt>
                <c:pt idx="10">
                  <c:v>Szabadon felhasználható + ofő</c:v>
                </c:pt>
              </c:strCache>
            </c:strRef>
          </c:cat>
          <c:val>
            <c:numRef>
              <c:f>adatok!$B$3:$B$13</c:f>
              <c:numCache>
                <c:formatCode>0.00</c:formatCode>
                <c:ptCount val="11"/>
                <c:pt idx="0">
                  <c:v>18.5</c:v>
                </c:pt>
                <c:pt idx="1">
                  <c:v>8.8333333333333339</c:v>
                </c:pt>
                <c:pt idx="2">
                  <c:v>13.166666666666666</c:v>
                </c:pt>
                <c:pt idx="3">
                  <c:v>6.833333333333333</c:v>
                </c:pt>
                <c:pt idx="4">
                  <c:v>9.1666666666666661</c:v>
                </c:pt>
                <c:pt idx="5">
                  <c:v>2</c:v>
                </c:pt>
                <c:pt idx="6">
                  <c:v>9</c:v>
                </c:pt>
                <c:pt idx="7">
                  <c:v>4.166666666666667</c:v>
                </c:pt>
                <c:pt idx="8">
                  <c:v>3.6666666666666665</c:v>
                </c:pt>
                <c:pt idx="9">
                  <c:v>11.333333333333334</c:v>
                </c:pt>
              </c:numCache>
            </c:numRef>
          </c:val>
        </c:ser>
        <c:ser>
          <c:idx val="1"/>
          <c:order val="1"/>
          <c:tx>
            <c:strRef>
              <c:f>adatok!$C$2</c:f>
              <c:strCache>
                <c:ptCount val="1"/>
                <c:pt idx="0">
                  <c:v>min 2012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adatok!$A$3:$A$13</c:f>
              <c:strCache>
                <c:ptCount val="11"/>
                <c:pt idx="0">
                  <c:v>Magyar nyelv és irodalom </c:v>
                </c:pt>
                <c:pt idx="1">
                  <c:v>Élő idegen nyelv</c:v>
                </c:pt>
                <c:pt idx="2">
                  <c:v>Matematika </c:v>
                </c:pt>
                <c:pt idx="3">
                  <c:v>Ember és társadalom </c:v>
                </c:pt>
                <c:pt idx="4">
                  <c:v>Ember a természetben </c:v>
                </c:pt>
                <c:pt idx="5">
                  <c:v>Földünk - környezetünk</c:v>
                </c:pt>
                <c:pt idx="6">
                  <c:v>Művészetek </c:v>
                </c:pt>
                <c:pt idx="7">
                  <c:v>Informatika </c:v>
                </c:pt>
                <c:pt idx="8">
                  <c:v>Életvitel és gyakorlati ismeretek </c:v>
                </c:pt>
                <c:pt idx="9">
                  <c:v>Testnevelés és sport </c:v>
                </c:pt>
                <c:pt idx="10">
                  <c:v>Szabadon felhasználható + ofő</c:v>
                </c:pt>
              </c:strCache>
            </c:strRef>
          </c:cat>
          <c:val>
            <c:numRef>
              <c:f>adatok!$C$3:$C$13</c:f>
              <c:numCache>
                <c:formatCode>0.00</c:formatCode>
                <c:ptCount val="11"/>
                <c:pt idx="0">
                  <c:v>16.5</c:v>
                </c:pt>
                <c:pt idx="1">
                  <c:v>8.1666666666666661</c:v>
                </c:pt>
                <c:pt idx="2">
                  <c:v>11.5</c:v>
                </c:pt>
                <c:pt idx="3">
                  <c:v>7</c:v>
                </c:pt>
                <c:pt idx="4">
                  <c:v>9</c:v>
                </c:pt>
                <c:pt idx="5">
                  <c:v>1.8333333333333333</c:v>
                </c:pt>
                <c:pt idx="6">
                  <c:v>10</c:v>
                </c:pt>
                <c:pt idx="7">
                  <c:v>3.3333333333333335</c:v>
                </c:pt>
                <c:pt idx="8">
                  <c:v>3.3333333333333335</c:v>
                </c:pt>
                <c:pt idx="9">
                  <c:v>17.333333333333332</c:v>
                </c:pt>
              </c:numCache>
            </c:numRef>
          </c:val>
        </c:ser>
        <c:ser>
          <c:idx val="2"/>
          <c:order val="2"/>
          <c:tx>
            <c:strRef>
              <c:f>adatok!$D$2</c:f>
              <c:strCache>
                <c:ptCount val="1"/>
                <c:pt idx="0">
                  <c:v>keret min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adatok!$A$3:$A$13</c:f>
              <c:strCache>
                <c:ptCount val="11"/>
                <c:pt idx="0">
                  <c:v>Magyar nyelv és irodalom </c:v>
                </c:pt>
                <c:pt idx="1">
                  <c:v>Élő idegen nyelv</c:v>
                </c:pt>
                <c:pt idx="2">
                  <c:v>Matematika </c:v>
                </c:pt>
                <c:pt idx="3">
                  <c:v>Ember és társadalom </c:v>
                </c:pt>
                <c:pt idx="4">
                  <c:v>Ember a természetben </c:v>
                </c:pt>
                <c:pt idx="5">
                  <c:v>Földünk - környezetünk</c:v>
                </c:pt>
                <c:pt idx="6">
                  <c:v>Művészetek </c:v>
                </c:pt>
                <c:pt idx="7">
                  <c:v>Informatika </c:v>
                </c:pt>
                <c:pt idx="8">
                  <c:v>Életvitel és gyakorlati ismeretek </c:v>
                </c:pt>
                <c:pt idx="9">
                  <c:v>Testnevelés és sport </c:v>
                </c:pt>
                <c:pt idx="10">
                  <c:v>Szabadon felhasználható + ofő</c:v>
                </c:pt>
              </c:strCache>
            </c:strRef>
          </c:cat>
          <c:val>
            <c:numRef>
              <c:f>adatok!$D$3:$D$13</c:f>
              <c:numCache>
                <c:formatCode>0.00</c:formatCode>
                <c:ptCount val="11"/>
                <c:pt idx="0">
                  <c:v>15.789473684210526</c:v>
                </c:pt>
                <c:pt idx="1">
                  <c:v>10.526315789473683</c:v>
                </c:pt>
                <c:pt idx="2">
                  <c:v>11.357340720221606</c:v>
                </c:pt>
                <c:pt idx="3">
                  <c:v>7.4792243767313016</c:v>
                </c:pt>
                <c:pt idx="4">
                  <c:v>9.1412742382271475</c:v>
                </c:pt>
                <c:pt idx="5">
                  <c:v>1.9390581717451523</c:v>
                </c:pt>
                <c:pt idx="6">
                  <c:v>9.418282548476455</c:v>
                </c:pt>
                <c:pt idx="7">
                  <c:v>1.3850415512465373</c:v>
                </c:pt>
                <c:pt idx="8">
                  <c:v>2.21606648199446</c:v>
                </c:pt>
                <c:pt idx="9">
                  <c:v>16.62049861495845</c:v>
                </c:pt>
                <c:pt idx="10">
                  <c:v>11.911357340720222</c:v>
                </c:pt>
              </c:numCache>
            </c:numRef>
          </c:val>
        </c:ser>
        <c:ser>
          <c:idx val="3"/>
          <c:order val="3"/>
          <c:tx>
            <c:strRef>
              <c:f>adatok!$E$2</c:f>
              <c:strCache>
                <c:ptCount val="1"/>
                <c:pt idx="0">
                  <c:v>keret max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adatok!$A$3:$A$13</c:f>
              <c:strCache>
                <c:ptCount val="11"/>
                <c:pt idx="0">
                  <c:v>Magyar nyelv és irodalom </c:v>
                </c:pt>
                <c:pt idx="1">
                  <c:v>Élő idegen nyelv</c:v>
                </c:pt>
                <c:pt idx="2">
                  <c:v>Matematika </c:v>
                </c:pt>
                <c:pt idx="3">
                  <c:v>Ember és társadalom </c:v>
                </c:pt>
                <c:pt idx="4">
                  <c:v>Ember a természetben </c:v>
                </c:pt>
                <c:pt idx="5">
                  <c:v>Földünk - környezetünk</c:v>
                </c:pt>
                <c:pt idx="6">
                  <c:v>Művészetek </c:v>
                </c:pt>
                <c:pt idx="7">
                  <c:v>Informatika </c:v>
                </c:pt>
                <c:pt idx="8">
                  <c:v>Életvitel és gyakorlati ismeretek </c:v>
                </c:pt>
                <c:pt idx="9">
                  <c:v>Testnevelés és sport </c:v>
                </c:pt>
                <c:pt idx="10">
                  <c:v>Szabadon felhasználható + ofő</c:v>
                </c:pt>
              </c:strCache>
            </c:strRef>
          </c:cat>
          <c:val>
            <c:numRef>
              <c:f>adatok!$E$3:$E$13</c:f>
              <c:numCache>
                <c:formatCode>0.00</c:formatCode>
                <c:ptCount val="11"/>
                <c:pt idx="0">
                  <c:v>18.387096774193548</c:v>
                </c:pt>
                <c:pt idx="1">
                  <c:v>12.258064516129032</c:v>
                </c:pt>
                <c:pt idx="2">
                  <c:v>13.225806451612904</c:v>
                </c:pt>
                <c:pt idx="3">
                  <c:v>8.7096774193548381</c:v>
                </c:pt>
                <c:pt idx="4">
                  <c:v>10.64516129032258</c:v>
                </c:pt>
                <c:pt idx="5">
                  <c:v>2.258064516129032</c:v>
                </c:pt>
                <c:pt idx="6">
                  <c:v>10.967741935483872</c:v>
                </c:pt>
                <c:pt idx="7">
                  <c:v>1.6129032258064515</c:v>
                </c:pt>
                <c:pt idx="8">
                  <c:v>2.5806451612903225</c:v>
                </c:pt>
                <c:pt idx="9">
                  <c:v>19.35483870967742</c:v>
                </c:pt>
              </c:numCache>
            </c:numRef>
          </c:val>
        </c:ser>
        <c:ser>
          <c:idx val="5"/>
          <c:order val="4"/>
          <c:tx>
            <c:strRef>
              <c:f>adatok!$G$2</c:f>
              <c:strCache>
                <c:ptCount val="1"/>
                <c:pt idx="0">
                  <c:v>max 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adatok!$A$3:$A$13</c:f>
              <c:strCache>
                <c:ptCount val="11"/>
                <c:pt idx="0">
                  <c:v>Magyar nyelv és irodalom </c:v>
                </c:pt>
                <c:pt idx="1">
                  <c:v>Élő idegen nyelv</c:v>
                </c:pt>
                <c:pt idx="2">
                  <c:v>Matematika </c:v>
                </c:pt>
                <c:pt idx="3">
                  <c:v>Ember és társadalom </c:v>
                </c:pt>
                <c:pt idx="4">
                  <c:v>Ember a természetben </c:v>
                </c:pt>
                <c:pt idx="5">
                  <c:v>Földünk - környezetünk</c:v>
                </c:pt>
                <c:pt idx="6">
                  <c:v>Művészetek </c:v>
                </c:pt>
                <c:pt idx="7">
                  <c:v>Informatika </c:v>
                </c:pt>
                <c:pt idx="8">
                  <c:v>Életvitel és gyakorlati ismeretek </c:v>
                </c:pt>
                <c:pt idx="9">
                  <c:v>Testnevelés és sport </c:v>
                </c:pt>
                <c:pt idx="10">
                  <c:v>Szabadon felhasználható + ofő</c:v>
                </c:pt>
              </c:strCache>
            </c:strRef>
          </c:cat>
          <c:val>
            <c:numRef>
              <c:f>adatok!$G$3:$G$13</c:f>
              <c:numCache>
                <c:formatCode>0.00</c:formatCode>
                <c:ptCount val="11"/>
                <c:pt idx="0">
                  <c:v>23.666666666666668</c:v>
                </c:pt>
                <c:pt idx="1">
                  <c:v>13</c:v>
                </c:pt>
                <c:pt idx="2">
                  <c:v>16.333333333333332</c:v>
                </c:pt>
                <c:pt idx="3">
                  <c:v>11</c:v>
                </c:pt>
                <c:pt idx="4">
                  <c:v>12.666666666666666</c:v>
                </c:pt>
                <c:pt idx="5">
                  <c:v>3.3333333333333335</c:v>
                </c:pt>
                <c:pt idx="6">
                  <c:v>15.333333333333334</c:v>
                </c:pt>
                <c:pt idx="7">
                  <c:v>6.333333333333333</c:v>
                </c:pt>
                <c:pt idx="8">
                  <c:v>7.333333333333333</c:v>
                </c:pt>
                <c:pt idx="9">
                  <c:v>21.666666666666668</c:v>
                </c:pt>
              </c:numCache>
            </c:numRef>
          </c:val>
        </c:ser>
        <c:ser>
          <c:idx val="4"/>
          <c:order val="5"/>
          <c:tx>
            <c:strRef>
              <c:f>adatok!$F$2</c:f>
              <c:strCache>
                <c:ptCount val="1"/>
                <c:pt idx="0">
                  <c:v>max 2007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adatok!$A$3:$A$13</c:f>
              <c:strCache>
                <c:ptCount val="11"/>
                <c:pt idx="0">
                  <c:v>Magyar nyelv és irodalom </c:v>
                </c:pt>
                <c:pt idx="1">
                  <c:v>Élő idegen nyelv</c:v>
                </c:pt>
                <c:pt idx="2">
                  <c:v>Matematika </c:v>
                </c:pt>
                <c:pt idx="3">
                  <c:v>Ember és társadalom </c:v>
                </c:pt>
                <c:pt idx="4">
                  <c:v>Ember a természetben </c:v>
                </c:pt>
                <c:pt idx="5">
                  <c:v>Földünk - környezetünk</c:v>
                </c:pt>
                <c:pt idx="6">
                  <c:v>Művészetek </c:v>
                </c:pt>
                <c:pt idx="7">
                  <c:v>Informatika </c:v>
                </c:pt>
                <c:pt idx="8">
                  <c:v>Életvitel és gyakorlati ismeretek </c:v>
                </c:pt>
                <c:pt idx="9">
                  <c:v>Testnevelés és sport </c:v>
                </c:pt>
                <c:pt idx="10">
                  <c:v>Szabadon felhasználható + ofő</c:v>
                </c:pt>
              </c:strCache>
            </c:strRef>
          </c:cat>
          <c:val>
            <c:numRef>
              <c:f>adatok!$F$3:$F$13</c:f>
              <c:numCache>
                <c:formatCode>0.00</c:formatCode>
                <c:ptCount val="11"/>
                <c:pt idx="0">
                  <c:v>24.666666666666668</c:v>
                </c:pt>
                <c:pt idx="1">
                  <c:v>14.166666666666666</c:v>
                </c:pt>
                <c:pt idx="2">
                  <c:v>17.666666666666668</c:v>
                </c:pt>
                <c:pt idx="3">
                  <c:v>10.5</c:v>
                </c:pt>
                <c:pt idx="4">
                  <c:v>12.833333333333334</c:v>
                </c:pt>
                <c:pt idx="5">
                  <c:v>4</c:v>
                </c:pt>
                <c:pt idx="6">
                  <c:v>14.5</c:v>
                </c:pt>
                <c:pt idx="7">
                  <c:v>7.166666666666667</c:v>
                </c:pt>
                <c:pt idx="8">
                  <c:v>7.5</c:v>
                </c:pt>
                <c:pt idx="9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37009072"/>
        <c:axId val="-1637018864"/>
      </c:barChart>
      <c:catAx>
        <c:axId val="-163700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637018864"/>
        <c:crosses val="autoZero"/>
        <c:auto val="1"/>
        <c:lblAlgn val="ctr"/>
        <c:lblOffset val="100"/>
        <c:noMultiLvlLbl val="0"/>
      </c:catAx>
      <c:valAx>
        <c:axId val="-1637018864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63700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06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1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087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071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614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86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83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29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84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08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86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D589A-B94C-49A6-867E-4438F5E85EFB}" type="datetimeFigureOut">
              <a:rPr lang="hu-HU" smtClean="0"/>
              <a:t>2016.06.14.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6BFC-A3B7-4538-BE8D-C2B9A0933F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31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tzs@szigbp.hu" TargetMode="External"/><Relationship Id="rId2" Type="http://schemas.openxmlformats.org/officeDocument/2006/relationships/hyperlink" Target="mailto:sztzs@infokatedra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ztzs@caesar.elte.h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Informatikaoktatás a gyakorlatban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557462"/>
          </a:xfrm>
        </p:spPr>
        <p:txBody>
          <a:bodyPr/>
          <a:lstStyle/>
          <a:p>
            <a:r>
              <a:rPr lang="hu-HU" dirty="0" smtClean="0"/>
              <a:t>Szalayné Tahy Zsuzsanna</a:t>
            </a:r>
          </a:p>
          <a:p>
            <a:r>
              <a:rPr lang="hu-HU" dirty="0" smtClean="0"/>
              <a:t>Tanár</a:t>
            </a:r>
          </a:p>
          <a:p>
            <a:r>
              <a:rPr lang="hu-HU" dirty="0" err="1" smtClean="0">
                <a:hlinkClick r:id="rId2"/>
              </a:rPr>
              <a:t>sztzs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infokatedra.hu</a:t>
            </a:r>
            <a:endParaRPr lang="hu-HU" dirty="0" smtClean="0"/>
          </a:p>
          <a:p>
            <a:r>
              <a:rPr lang="hu-HU" dirty="0" err="1" smtClean="0">
                <a:hlinkClick r:id="rId3"/>
              </a:rPr>
              <a:t>sztzs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szigbp.hu</a:t>
            </a:r>
            <a:endParaRPr lang="hu-HU" dirty="0" smtClean="0"/>
          </a:p>
          <a:p>
            <a:r>
              <a:rPr lang="hu-HU" dirty="0" err="1" smtClean="0">
                <a:hlinkClick r:id="rId4"/>
              </a:rPr>
              <a:t>sztzs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caesar.elte.hu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6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863" t="12644" r="19603" b="19960"/>
          <a:stretch/>
        </p:blipFill>
        <p:spPr>
          <a:xfrm>
            <a:off x="2844800" y="3670300"/>
            <a:ext cx="6299200" cy="31877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Keresés - 2. </a:t>
            </a:r>
            <a:r>
              <a:rPr lang="hu-HU" dirty="0" smtClean="0"/>
              <a:t>alkalmazói</a:t>
            </a:r>
            <a:br>
              <a:rPr lang="hu-HU" dirty="0" smtClean="0"/>
            </a:br>
            <a:r>
              <a:rPr lang="hu-HU" dirty="0" smtClean="0"/>
              <a:t>(középszintű érettségi)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83531"/>
            <a:ext cx="7886700" cy="4351338"/>
          </a:xfrm>
        </p:spPr>
        <p:txBody>
          <a:bodyPr/>
          <a:lstStyle/>
          <a:p>
            <a:pPr lvl="1"/>
            <a:r>
              <a:rPr lang="hu-HU" dirty="0" smtClean="0"/>
              <a:t>Keresés, Csere – nem jut eszébe</a:t>
            </a:r>
          </a:p>
          <a:p>
            <a:pPr lvl="1"/>
            <a:r>
              <a:rPr lang="hu-HU" dirty="0" err="1" smtClean="0"/>
              <a:t>Fkeres</a:t>
            </a:r>
            <a:r>
              <a:rPr lang="hu-HU" dirty="0" smtClean="0"/>
              <a:t>(), </a:t>
            </a:r>
            <a:r>
              <a:rPr lang="hu-HU" dirty="0" err="1" smtClean="0"/>
              <a:t>Hol.van</a:t>
            </a:r>
            <a:r>
              <a:rPr lang="hu-HU" dirty="0" smtClean="0"/>
              <a:t>() – nem tudja használni</a:t>
            </a:r>
          </a:p>
          <a:p>
            <a:pPr lvl="1"/>
            <a:r>
              <a:rPr lang="hu-HU" dirty="0" smtClean="0"/>
              <a:t>Lineáris, logaritmikus – nem tudja, hogy ez mi</a:t>
            </a:r>
          </a:p>
          <a:p>
            <a:r>
              <a:rPr lang="hu-HU" dirty="0" smtClean="0"/>
              <a:t>Nem fér bele a tanórába</a:t>
            </a:r>
          </a:p>
          <a:p>
            <a:r>
              <a:rPr lang="hu-HU" dirty="0" smtClean="0"/>
              <a:t>Alkalmazói szemlélet bizonyítottan </a:t>
            </a:r>
            <a:r>
              <a:rPr lang="hu-HU" dirty="0" smtClean="0"/>
              <a:t>kevés</a:t>
            </a:r>
          </a:p>
          <a:p>
            <a:pPr lvl="1"/>
            <a:r>
              <a:rPr lang="hu-HU" dirty="0" smtClean="0"/>
              <a:t>ECDL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0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Keresés - 3. robotika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867275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(kezdet; nem vége; tovább)</a:t>
            </a:r>
          </a:p>
          <a:p>
            <a:pPr marL="457200" lvl="1" indent="0">
              <a:buNone/>
            </a:pP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(jó)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endParaRPr lang="hu-HU" dirty="0" smtClean="0"/>
          </a:p>
          <a:p>
            <a:r>
              <a:rPr lang="hu-HU" dirty="0" smtClean="0"/>
              <a:t>A robot építését is meg kellene tanítani</a:t>
            </a:r>
          </a:p>
          <a:p>
            <a:pPr lvl="1"/>
            <a:r>
              <a:rPr lang="hu-HU" dirty="0" smtClean="0"/>
              <a:t>Leírás alapján </a:t>
            </a:r>
            <a:r>
              <a:rPr lang="hu-HU" dirty="0"/>
              <a:t>–</a:t>
            </a:r>
            <a:r>
              <a:rPr lang="hu-HU" dirty="0" smtClean="0"/>
              <a:t>  idő, idő, </a:t>
            </a:r>
            <a:r>
              <a:rPr lang="hu-HU" dirty="0" err="1" smtClean="0"/>
              <a:t>idő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Kreatívan – szabadidő</a:t>
            </a:r>
          </a:p>
          <a:p>
            <a:r>
              <a:rPr lang="hu-HU" dirty="0" smtClean="0"/>
              <a:t>A szakkörre nincs idő, hely, energia</a:t>
            </a:r>
          </a:p>
          <a:p>
            <a:pPr lvl="1"/>
            <a:r>
              <a:rPr lang="hu-HU" dirty="0" smtClean="0"/>
              <a:t>Diák órarendje, teherbírása</a:t>
            </a:r>
          </a:p>
          <a:p>
            <a:pPr lvl="1"/>
            <a:r>
              <a:rPr lang="hu-HU" dirty="0" smtClean="0"/>
              <a:t>Tanár órarendje, munkaideje</a:t>
            </a:r>
          </a:p>
          <a:p>
            <a:pPr lvl="1"/>
            <a:r>
              <a:rPr lang="hu-HU" dirty="0" smtClean="0"/>
              <a:t>Teremkapacitás</a:t>
            </a:r>
          </a:p>
          <a:p>
            <a:pPr lvl="1"/>
            <a:r>
              <a:rPr lang="hu-HU" dirty="0" smtClean="0"/>
              <a:t>Eszközhiány</a:t>
            </a:r>
          </a:p>
          <a:p>
            <a:pPr lvl="1"/>
            <a:r>
              <a:rPr lang="hu-HU" dirty="0" smtClean="0"/>
              <a:t>Szülő munkarendje</a:t>
            </a:r>
          </a:p>
        </p:txBody>
      </p:sp>
    </p:spTree>
    <p:extLst>
      <p:ext uri="{BB962C8B-B14F-4D97-AF65-F5344CB8AC3E}">
        <p14:creationId xmlns:p14="http://schemas.microsoft.com/office/powerpoint/2010/main" val="5799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Keresés - 4. digitális </a:t>
            </a:r>
            <a:r>
              <a:rPr lang="hu-HU" dirty="0" smtClean="0"/>
              <a:t>írástudás</a:t>
            </a:r>
            <a:br>
              <a:rPr lang="hu-HU" dirty="0" smtClean="0"/>
            </a:br>
            <a:r>
              <a:rPr lang="hu-HU" dirty="0" smtClean="0"/>
              <a:t>(emelt szintű érettségi)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97024"/>
            <a:ext cx="7886700" cy="4918075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(kezdet;nem vége AND nem jó; tovább);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IF(nem vége) jó;</a:t>
            </a:r>
          </a:p>
          <a:p>
            <a:pPr lvl="3"/>
            <a:endParaRPr lang="hu-HU" dirty="0"/>
          </a:p>
          <a:p>
            <a:r>
              <a:rPr lang="hu-HU" dirty="0" smtClean="0"/>
              <a:t>Negáció</a:t>
            </a:r>
          </a:p>
          <a:p>
            <a:r>
              <a:rPr lang="hu-HU" dirty="0" smtClean="0"/>
              <a:t>De Morgan azonosságok</a:t>
            </a:r>
          </a:p>
          <a:p>
            <a:r>
              <a:rPr lang="hu-HU" dirty="0" smtClean="0"/>
              <a:t>Implikáció</a:t>
            </a:r>
          </a:p>
          <a:p>
            <a:r>
              <a:rPr lang="hu-HU" dirty="0" smtClean="0"/>
              <a:t>Rövidzár (nem </a:t>
            </a:r>
            <a:r>
              <a:rPr lang="hu-HU" dirty="0" smtClean="0"/>
              <a:t>kommutatív AND, </a:t>
            </a:r>
            <a:r>
              <a:rPr lang="hu-HU" dirty="0" smtClean="0"/>
              <a:t>OR)</a:t>
            </a:r>
            <a:endParaRPr lang="hu-HU" dirty="0" smtClean="0"/>
          </a:p>
          <a:p>
            <a:pPr lvl="3"/>
            <a:endParaRPr lang="hu-HU" dirty="0"/>
          </a:p>
          <a:p>
            <a:r>
              <a:rPr lang="hu-HU" dirty="0" smtClean="0"/>
              <a:t>Matematikai logika gyakorlata</a:t>
            </a:r>
          </a:p>
          <a:p>
            <a:r>
              <a:rPr lang="hu-HU" dirty="0" smtClean="0"/>
              <a:t>Számítógépes gondolkodás</a:t>
            </a:r>
          </a:p>
        </p:txBody>
      </p:sp>
    </p:spTree>
    <p:extLst>
      <p:ext uri="{BB962C8B-B14F-4D97-AF65-F5344CB8AC3E}">
        <p14:creationId xmlns:p14="http://schemas.microsoft.com/office/powerpoint/2010/main" val="37175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Informatika tanítás/tanulás IDEJE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Heti DIÁK óraszám - maximum</a:t>
            </a:r>
            <a:endParaRPr lang="hu-HU" dirty="0" smtClean="0"/>
          </a:p>
          <a:p>
            <a:pPr lvl="1">
              <a:tabLst>
                <a:tab pos="6096000" algn="r"/>
              </a:tabLst>
            </a:pPr>
            <a:r>
              <a:rPr lang="hu-HU" dirty="0" smtClean="0"/>
              <a:t>Tanóra: 35</a:t>
            </a:r>
            <a:r>
              <a:rPr lang="hu-HU" dirty="0"/>
              <a:t>	</a:t>
            </a:r>
            <a:r>
              <a:rPr lang="hu-HU" dirty="0" smtClean="0"/>
              <a:t>90%–</a:t>
            </a:r>
            <a:r>
              <a:rPr lang="hu-HU" dirty="0"/>
              <a:t>75</a:t>
            </a:r>
            <a:r>
              <a:rPr lang="hu-HU" dirty="0" smtClean="0"/>
              <a:t>%</a:t>
            </a:r>
            <a:endParaRPr lang="hu-HU" dirty="0" smtClean="0"/>
          </a:p>
          <a:p>
            <a:pPr lvl="1">
              <a:tabLst>
                <a:tab pos="6096000" algn="r"/>
              </a:tabLst>
            </a:pPr>
            <a:r>
              <a:rPr lang="hu-HU" dirty="0" smtClean="0"/>
              <a:t>Szakköri óra:  4–10	</a:t>
            </a:r>
            <a:r>
              <a:rPr lang="hu-HU" dirty="0"/>
              <a:t>10%–25</a:t>
            </a:r>
            <a:r>
              <a:rPr lang="hu-HU" dirty="0" smtClean="0"/>
              <a:t>%	</a:t>
            </a:r>
            <a:endParaRPr lang="hu-HU" dirty="0" smtClean="0"/>
          </a:p>
          <a:p>
            <a:r>
              <a:rPr lang="hu-HU" dirty="0" smtClean="0"/>
              <a:t>Heti TANÁR tanórák száma</a:t>
            </a:r>
          </a:p>
          <a:p>
            <a:pPr lvl="1">
              <a:tabLst>
                <a:tab pos="6096000" algn="r"/>
              </a:tabLst>
            </a:pPr>
            <a:r>
              <a:rPr lang="hu-HU" dirty="0" smtClean="0"/>
              <a:t>Tanóra: 22	85%</a:t>
            </a:r>
          </a:p>
          <a:p>
            <a:pPr lvl="1">
              <a:tabLst>
                <a:tab pos="6096000" algn="r"/>
              </a:tabLst>
            </a:pPr>
            <a:r>
              <a:rPr lang="hu-HU" dirty="0" smtClean="0"/>
              <a:t>Helyettesítés</a:t>
            </a:r>
            <a:r>
              <a:rPr lang="hu-HU" dirty="0"/>
              <a:t>, szakkör 4 óra </a:t>
            </a:r>
            <a:r>
              <a:rPr lang="hu-HU" dirty="0" smtClean="0"/>
              <a:t>	15%</a:t>
            </a:r>
          </a:p>
          <a:p>
            <a:pPr lvl="1"/>
            <a:r>
              <a:rPr lang="hu-HU" dirty="0" smtClean="0"/>
              <a:t>Fizetés nélkül helyettesítés, összevonás, szakkör + 50%</a:t>
            </a:r>
            <a:endParaRPr lang="hu-HU" dirty="0" smtClean="0"/>
          </a:p>
          <a:p>
            <a:r>
              <a:rPr lang="hu-HU" dirty="0" smtClean="0"/>
              <a:t>Tananyag</a:t>
            </a:r>
            <a:endParaRPr lang="hu-HU" dirty="0" smtClean="0"/>
          </a:p>
          <a:p>
            <a:pPr lvl="1">
              <a:tabLst>
                <a:tab pos="6096000" algn="r"/>
              </a:tabLst>
            </a:pPr>
            <a:r>
              <a:rPr lang="hu-HU" dirty="0" smtClean="0"/>
              <a:t>Tanórán	33%</a:t>
            </a:r>
          </a:p>
          <a:p>
            <a:pPr lvl="1">
              <a:tabLst>
                <a:tab pos="6096000" algn="r"/>
              </a:tabLst>
            </a:pPr>
            <a:r>
              <a:rPr lang="hu-HU" dirty="0" smtClean="0"/>
              <a:t>Szakkörön esetleg	66%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7430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Tanár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Informatikatanár</a:t>
            </a:r>
            <a:endParaRPr lang="hu-HU" dirty="0" smtClean="0"/>
          </a:p>
          <a:p>
            <a:pPr lvl="1"/>
            <a:r>
              <a:rPr lang="hu-HU" dirty="0" smtClean="0"/>
              <a:t>Belerokkan</a:t>
            </a:r>
          </a:p>
          <a:p>
            <a:pPr lvl="1"/>
            <a:r>
              <a:rPr lang="hu-HU" dirty="0" smtClean="0"/>
              <a:t>Kilép</a:t>
            </a:r>
          </a:p>
          <a:p>
            <a:pPr lvl="1"/>
            <a:r>
              <a:rPr lang="hu-HU" dirty="0" smtClean="0"/>
              <a:t>Pedagógiai asszisztens</a:t>
            </a:r>
          </a:p>
          <a:p>
            <a:r>
              <a:rPr lang="hu-HU" dirty="0" smtClean="0"/>
              <a:t>Technikatanár</a:t>
            </a:r>
            <a:endParaRPr lang="hu-HU" dirty="0" smtClean="0"/>
          </a:p>
          <a:p>
            <a:pPr lvl="1"/>
            <a:r>
              <a:rPr lang="hu-HU" dirty="0" smtClean="0"/>
              <a:t>Nincs</a:t>
            </a:r>
          </a:p>
          <a:p>
            <a:pPr lvl="1"/>
            <a:r>
              <a:rPr lang="hu-HU" dirty="0" smtClean="0"/>
              <a:t>Pénzügy, életvitel </a:t>
            </a:r>
            <a:r>
              <a:rPr lang="hu-HU" dirty="0" smtClean="0"/>
              <a:t>mellett</a:t>
            </a:r>
          </a:p>
          <a:p>
            <a:r>
              <a:rPr lang="hu-HU" dirty="0" smtClean="0"/>
              <a:t>Matematika</a:t>
            </a:r>
            <a:r>
              <a:rPr lang="hu-HU" dirty="0" smtClean="0"/>
              <a:t>, magyar, biológia, történelem…</a:t>
            </a:r>
          </a:p>
          <a:p>
            <a:pPr lvl="1"/>
            <a:r>
              <a:rPr lang="hu-HU" dirty="0" smtClean="0"/>
              <a:t>Azt sem tudja, miről van szó</a:t>
            </a:r>
          </a:p>
        </p:txBody>
      </p:sp>
    </p:spTree>
    <p:extLst>
      <p:ext uri="{BB962C8B-B14F-4D97-AF65-F5344CB8AC3E}">
        <p14:creationId xmlns:p14="http://schemas.microsoft.com/office/powerpoint/2010/main" val="3139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Kompenzáció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Code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Day,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Code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2">
                    <a:lumMod val="50000"/>
                  </a:schemeClr>
                </a:solidFill>
              </a:rPr>
              <a:t>Week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, Témahét</a:t>
            </a:r>
          </a:p>
          <a:p>
            <a:pPr lvl="1"/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Reklám</a:t>
            </a:r>
          </a:p>
          <a:p>
            <a:pPr lvl="1"/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Nincs egymásra épülés, esetleges hatás</a:t>
            </a:r>
          </a:p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Tábor, tehetségkutatás, tehetséggondozás</a:t>
            </a:r>
          </a:p>
          <a:p>
            <a:pPr lvl="1"/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Szülői ambíciók, fizetőképesség</a:t>
            </a:r>
          </a:p>
          <a:p>
            <a:pPr lvl="1"/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Pályázatok, rizikó, szerencse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98450" y="4766083"/>
            <a:ext cx="854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b="1" dirty="0" smtClean="0">
                <a:solidFill>
                  <a:srgbClr val="C00000"/>
                </a:solidFill>
              </a:rPr>
              <a:t>Nem kompenzáció</a:t>
            </a:r>
            <a:endParaRPr lang="hu-H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Javaslat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46224"/>
            <a:ext cx="7886700" cy="4994275"/>
          </a:xfrm>
        </p:spPr>
        <p:txBody>
          <a:bodyPr/>
          <a:lstStyle/>
          <a:p>
            <a:r>
              <a:rPr lang="hu-HU" dirty="0" smtClean="0"/>
              <a:t>Óraszám a NAT-nak megfelelően</a:t>
            </a:r>
          </a:p>
          <a:p>
            <a:r>
              <a:rPr lang="hu-HU" dirty="0" smtClean="0"/>
              <a:t>Tanítók képzése, tanárképzés</a:t>
            </a:r>
          </a:p>
          <a:p>
            <a:r>
              <a:rPr lang="hu-HU" dirty="0" smtClean="0"/>
              <a:t>Tanárnak a tanulás is munka (Life Long </a:t>
            </a:r>
            <a:r>
              <a:rPr lang="en-GB" dirty="0" smtClean="0"/>
              <a:t>Learning</a:t>
            </a:r>
            <a:r>
              <a:rPr lang="hu-HU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18 + 4 tanóra </a:t>
            </a:r>
            <a:r>
              <a:rPr lang="hu-HU" dirty="0" smtClean="0"/>
              <a:t>lehetőség a </a:t>
            </a:r>
            <a:r>
              <a:rPr lang="hu-HU" dirty="0" smtClean="0"/>
              <a:t>hét 4 napján </a:t>
            </a:r>
            <a:r>
              <a:rPr lang="hu-HU" dirty="0" smtClean="0"/>
              <a:t>elosztásra</a:t>
            </a:r>
            <a:endParaRPr lang="hu-HU" dirty="0" smtClean="0"/>
          </a:p>
          <a:p>
            <a:pPr lvl="2"/>
            <a:r>
              <a:rPr lang="hu-HU" dirty="0" smtClean="0"/>
              <a:t>32 óra az </a:t>
            </a:r>
            <a:r>
              <a:rPr lang="hu-HU" dirty="0" smtClean="0"/>
              <a:t>iskolában automatikusan teljesül</a:t>
            </a:r>
            <a:endParaRPr lang="hu-HU" dirty="0" smtClean="0"/>
          </a:p>
          <a:p>
            <a:pPr lvl="2"/>
            <a:r>
              <a:rPr lang="hu-HU" dirty="0" smtClean="0"/>
              <a:t>18 óra 8-14-ig, tantervi alapképzés</a:t>
            </a:r>
          </a:p>
          <a:p>
            <a:pPr lvl="2"/>
            <a:r>
              <a:rPr lang="hu-HU" dirty="0" smtClean="0"/>
              <a:t>4 óra korrepetálás, tehetséggondozás, egyéni fejlesztés, projekt</a:t>
            </a:r>
          </a:p>
          <a:p>
            <a:r>
              <a:rPr lang="hu-HU" dirty="0" smtClean="0"/>
              <a:t>Az 5. nap…</a:t>
            </a:r>
          </a:p>
        </p:txBody>
      </p:sp>
    </p:spTree>
    <p:extLst>
      <p:ext uri="{BB962C8B-B14F-4D97-AF65-F5344CB8AC3E}">
        <p14:creationId xmlns:p14="http://schemas.microsoft.com/office/powerpoint/2010/main" val="16480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5. nap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46224"/>
            <a:ext cx="7886700" cy="4994275"/>
          </a:xfrm>
        </p:spPr>
        <p:txBody>
          <a:bodyPr/>
          <a:lstStyle/>
          <a:p>
            <a:r>
              <a:rPr lang="hu-HU" dirty="0" smtClean="0"/>
              <a:t>Továbbképzés (egyetemi szervezés)</a:t>
            </a:r>
          </a:p>
          <a:p>
            <a:r>
              <a:rPr lang="hu-HU" dirty="0" smtClean="0"/>
              <a:t>Óralátogatás (tanulás egymástól)</a:t>
            </a:r>
          </a:p>
          <a:p>
            <a:r>
              <a:rPr lang="hu-HU" dirty="0" smtClean="0"/>
              <a:t>Óralátogatás (minősítés)</a:t>
            </a:r>
          </a:p>
          <a:p>
            <a:r>
              <a:rPr lang="hu-HU" dirty="0" smtClean="0"/>
              <a:t>Pályázatok írása, elszámolása</a:t>
            </a:r>
          </a:p>
          <a:p>
            <a:r>
              <a:rPr lang="hu-HU" dirty="0" smtClean="0"/>
              <a:t>Helyettesítés</a:t>
            </a:r>
          </a:p>
          <a:p>
            <a:endParaRPr lang="hu-HU" dirty="0"/>
          </a:p>
          <a:p>
            <a:r>
              <a:rPr lang="hu-HU" dirty="0" smtClean="0"/>
              <a:t>Gyakornok, </a:t>
            </a:r>
            <a:r>
              <a:rPr lang="hu-HU" dirty="0" err="1" smtClean="0"/>
              <a:t>Ped</a:t>
            </a:r>
            <a:r>
              <a:rPr lang="hu-HU" dirty="0" smtClean="0"/>
              <a:t> </a:t>
            </a:r>
            <a:r>
              <a:rPr lang="hu-HU" dirty="0" smtClean="0"/>
              <a:t>1, </a:t>
            </a:r>
            <a:r>
              <a:rPr lang="hu-HU" dirty="0" err="1" smtClean="0"/>
              <a:t>Ped</a:t>
            </a:r>
            <a:r>
              <a:rPr lang="hu-HU" dirty="0" smtClean="0"/>
              <a:t> </a:t>
            </a:r>
            <a:r>
              <a:rPr lang="hu-HU" dirty="0" smtClean="0"/>
              <a:t>2, </a:t>
            </a:r>
            <a:r>
              <a:rPr lang="hu-HU" dirty="0" smtClean="0"/>
              <a:t>Mester </a:t>
            </a:r>
            <a:r>
              <a:rPr lang="hu-HU" dirty="0" smtClean="0"/>
              <a:t>vagy </a:t>
            </a:r>
            <a:r>
              <a:rPr lang="hu-HU" dirty="0" smtClean="0"/>
              <a:t>Kutató</a:t>
            </a:r>
            <a:endParaRPr lang="hu-HU" dirty="0" smtClean="0"/>
          </a:p>
          <a:p>
            <a:pPr lvl="1"/>
            <a:r>
              <a:rPr lang="hu-HU" dirty="0" smtClean="0"/>
              <a:t>Önképzés</a:t>
            </a:r>
          </a:p>
          <a:p>
            <a:pPr lvl="1"/>
            <a:r>
              <a:rPr lang="hu-HU" dirty="0" smtClean="0"/>
              <a:t>Továbbképzés</a:t>
            </a:r>
          </a:p>
          <a:p>
            <a:pPr lvl="1"/>
            <a:r>
              <a:rPr lang="hu-HU" dirty="0" smtClean="0"/>
              <a:t>Tudásmegosztás</a:t>
            </a:r>
          </a:p>
        </p:txBody>
      </p:sp>
    </p:spTree>
    <p:extLst>
      <p:ext uri="{BB962C8B-B14F-4D97-AF65-F5344CB8AC3E}">
        <p14:creationId xmlns:p14="http://schemas.microsoft.com/office/powerpoint/2010/main" val="32241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/>
          <a:srcRect t="24153" r="2302" b="6863"/>
          <a:stretch/>
        </p:blipFill>
        <p:spPr>
          <a:xfrm>
            <a:off x="72000" y="2509007"/>
            <a:ext cx="9000000" cy="4348993"/>
          </a:xfrm>
          <a:prstGeom prst="rect">
            <a:avLst/>
          </a:prstGeo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Nemzeti Alaptanterv - Bevezető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48786" y="1411289"/>
            <a:ext cx="5097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10 műveltségterület – javasolt időarány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3800" y="1960148"/>
            <a:ext cx="3405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Minimumok  összege 90%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5152000" y="1960148"/>
            <a:ext cx="360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Maximumok  összege 140%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821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Kerettanterv </a:t>
            </a:r>
            <a:br>
              <a:rPr lang="hu-HU" dirty="0" smtClean="0"/>
            </a:br>
            <a:r>
              <a:rPr lang="hu-HU" dirty="0" smtClean="0"/>
              <a:t>óraszámok évfolyamonként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t="18446" b="9574"/>
          <a:stretch/>
        </p:blipFill>
        <p:spPr>
          <a:xfrm>
            <a:off x="-18000" y="1803043"/>
            <a:ext cx="9180000" cy="2937363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064000" y="5200650"/>
            <a:ext cx="250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12 évfolyamra összesítve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485545" y="6030226"/>
            <a:ext cx="465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össz</a:t>
            </a:r>
            <a:r>
              <a:rPr lang="hu-HU" dirty="0" smtClean="0"/>
              <a:t> óraszám aránya műveltségterületenként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6718300" y="4740406"/>
            <a:ext cx="1079500" cy="6443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8515350" y="4833513"/>
            <a:ext cx="0" cy="1289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arányok összehasonlítása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488" t="16153" r="3307" b="16241"/>
          <a:stretch/>
        </p:blipFill>
        <p:spPr>
          <a:xfrm>
            <a:off x="162000" y="1578273"/>
            <a:ext cx="8820000" cy="370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arányok összehasonlítása</a:t>
            </a:r>
            <a:endParaRPr lang="hu-HU" dirty="0"/>
          </a:p>
        </p:txBody>
      </p:sp>
      <p:graphicFrame>
        <p:nvGraphicFramePr>
          <p:cNvPr id="5" name="Diagram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56060"/>
              </p:ext>
            </p:extLst>
          </p:nvPr>
        </p:nvGraphicFramePr>
        <p:xfrm>
          <a:off x="-78787" y="778463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1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„Eredmény”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03675"/>
          </a:xfrm>
        </p:spPr>
        <p:txBody>
          <a:bodyPr/>
          <a:lstStyle/>
          <a:p>
            <a:r>
              <a:rPr lang="hu-HU" dirty="0" smtClean="0"/>
              <a:t>NAT 2007 → 2012</a:t>
            </a:r>
          </a:p>
          <a:p>
            <a:pPr lvl="1"/>
            <a:r>
              <a:rPr lang="hu-HU" dirty="0" smtClean="0"/>
              <a:t>Nőtt a minimum</a:t>
            </a:r>
          </a:p>
          <a:p>
            <a:pPr lvl="2"/>
            <a:r>
              <a:rPr lang="hu-HU" dirty="0" smtClean="0"/>
              <a:t>Művészetek</a:t>
            </a:r>
          </a:p>
          <a:p>
            <a:pPr lvl="2"/>
            <a:r>
              <a:rPr lang="hu-HU" dirty="0" smtClean="0"/>
              <a:t>Testnevelés</a:t>
            </a:r>
          </a:p>
          <a:p>
            <a:pPr lvl="1"/>
            <a:r>
              <a:rPr lang="hu-HU" dirty="0" smtClean="0"/>
              <a:t>Csökkent a minimum</a:t>
            </a:r>
          </a:p>
          <a:p>
            <a:pPr lvl="2"/>
            <a:r>
              <a:rPr lang="hu-HU" dirty="0" smtClean="0"/>
              <a:t>Magyar nyelv és irodalom</a:t>
            </a:r>
          </a:p>
          <a:p>
            <a:pPr lvl="2"/>
            <a:r>
              <a:rPr lang="hu-HU" dirty="0" smtClean="0"/>
              <a:t>Élő idegen nyelvek</a:t>
            </a:r>
          </a:p>
          <a:p>
            <a:pPr lvl="2"/>
            <a:r>
              <a:rPr lang="hu-HU" dirty="0" smtClean="0"/>
              <a:t>Matematika</a:t>
            </a:r>
          </a:p>
          <a:p>
            <a:pPr lvl="2"/>
            <a:r>
              <a:rPr lang="hu-HU" b="1" dirty="0" smtClean="0">
                <a:solidFill>
                  <a:srgbClr val="C00000"/>
                </a:solidFill>
              </a:rPr>
              <a:t>Informatika</a:t>
            </a:r>
          </a:p>
          <a:p>
            <a:pPr lvl="2"/>
            <a:r>
              <a:rPr lang="hu-HU" b="1" dirty="0" smtClean="0">
                <a:solidFill>
                  <a:srgbClr val="C00000"/>
                </a:solidFill>
              </a:rPr>
              <a:t>Életvitel és gyakorlat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133850" cy="2886075"/>
          </a:xfrm>
        </p:spPr>
        <p:txBody>
          <a:bodyPr/>
          <a:lstStyle/>
          <a:p>
            <a:r>
              <a:rPr lang="hu-HU" dirty="0" smtClean="0"/>
              <a:t>NAT 2012 → Kerettanterv</a:t>
            </a:r>
          </a:p>
          <a:p>
            <a:pPr lvl="1"/>
            <a:r>
              <a:rPr lang="hu-HU" dirty="0" smtClean="0"/>
              <a:t>Nagyobb óraszám</a:t>
            </a:r>
          </a:p>
          <a:p>
            <a:pPr lvl="2"/>
            <a:r>
              <a:rPr lang="hu-HU" dirty="0" smtClean="0"/>
              <a:t>Idegen nyelvek</a:t>
            </a:r>
          </a:p>
          <a:p>
            <a:pPr lvl="2"/>
            <a:r>
              <a:rPr lang="hu-HU" dirty="0" smtClean="0"/>
              <a:t>Ember és társadalom</a:t>
            </a:r>
          </a:p>
          <a:p>
            <a:pPr lvl="1"/>
            <a:r>
              <a:rPr lang="hu-HU" dirty="0" smtClean="0"/>
              <a:t>Kisebb óraszám</a:t>
            </a:r>
          </a:p>
          <a:p>
            <a:pPr lvl="2"/>
            <a:r>
              <a:rPr lang="hu-HU" b="1" dirty="0" smtClean="0">
                <a:solidFill>
                  <a:srgbClr val="C00000"/>
                </a:solidFill>
              </a:rPr>
              <a:t>Informatika</a:t>
            </a:r>
          </a:p>
          <a:p>
            <a:pPr lvl="2"/>
            <a:r>
              <a:rPr lang="hu-HU" b="1" dirty="0" smtClean="0">
                <a:solidFill>
                  <a:srgbClr val="C00000"/>
                </a:solidFill>
              </a:rPr>
              <a:t>Életvitel és gyakorlat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4579" y="5964236"/>
            <a:ext cx="6914842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>
                <a:solidFill>
                  <a:srgbClr val="C00000"/>
                </a:solidFill>
              </a:rPr>
              <a:t>Azonos tartalom, 1/3 idő alatt</a:t>
            </a:r>
          </a:p>
        </p:txBody>
      </p:sp>
    </p:spTree>
    <p:extLst>
      <p:ext uri="{BB962C8B-B14F-4D97-AF65-F5344CB8AC3E}">
        <p14:creationId xmlns:p14="http://schemas.microsoft.com/office/powerpoint/2010/main" val="13326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Kompenzáció </a:t>
            </a:r>
            <a:r>
              <a:rPr lang="hu-HU" dirty="0" smtClean="0"/>
              <a:t>1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Más tantárgyban kellene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Hitelesség vizsgálata</a:t>
            </a:r>
          </a:p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Hardvereszközök működési elve</a:t>
            </a:r>
          </a:p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Biztonság</a:t>
            </a:r>
          </a:p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Táblázatok, grafikonok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készítése</a:t>
            </a:r>
            <a:endParaRPr lang="hu-H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 rot="19875930">
            <a:off x="298450" y="2637286"/>
            <a:ext cx="8547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>
                <a:solidFill>
                  <a:srgbClr val="C00000"/>
                </a:solidFill>
              </a:rPr>
              <a:t>Csak a tantervben létezik</a:t>
            </a:r>
            <a:br>
              <a:rPr lang="hu-HU" sz="4800" b="1" dirty="0" smtClean="0">
                <a:solidFill>
                  <a:srgbClr val="C00000"/>
                </a:solidFill>
              </a:rPr>
            </a:br>
            <a:r>
              <a:rPr lang="hu-HU" sz="4800" b="1" dirty="0" smtClean="0">
                <a:solidFill>
                  <a:srgbClr val="C00000"/>
                </a:solidFill>
              </a:rPr>
              <a:t>tanítás helyett a tudás felhasználásának igénye</a:t>
            </a:r>
            <a:endParaRPr lang="hu-H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8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Kompenzáció </a:t>
            </a:r>
            <a:r>
              <a:rPr lang="hu-HU" dirty="0" smtClean="0"/>
              <a:t>2.</a:t>
            </a:r>
            <a:br>
              <a:rPr lang="hu-HU" dirty="0" smtClean="0"/>
            </a:br>
            <a:r>
              <a:rPr lang="hu-HU" dirty="0" smtClean="0"/>
              <a:t>Más tantárgyban van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Könyvtári 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és internetes tájékozódás József Attila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dokumentumokról</a:t>
            </a:r>
          </a:p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Digitális 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tudásbázisok, könyvtári információs rendszerek; e-könyvek,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médiatudatosság</a:t>
            </a:r>
          </a:p>
          <a:p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Navigációs eszközök használata: </a:t>
            </a:r>
            <a:r>
              <a:rPr lang="hu-HU" dirty="0" err="1">
                <a:solidFill>
                  <a:schemeClr val="bg2">
                    <a:lumMod val="50000"/>
                  </a:schemeClr>
                </a:solidFill>
              </a:rPr>
              <a:t>hierarchizált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 és legördülő menük 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használata</a:t>
            </a:r>
          </a:p>
          <a:p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Prezentáció készítése (pl. az ipari forradalom témájában</a:t>
            </a:r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.)</a:t>
            </a:r>
          </a:p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Zenei 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információgyűjtés az internet segítségével</a:t>
            </a:r>
          </a:p>
        </p:txBody>
      </p:sp>
      <p:sp>
        <p:nvSpPr>
          <p:cNvPr id="4" name="Szövegdoboz 3"/>
          <p:cNvSpPr txBox="1"/>
          <p:nvPr/>
        </p:nvSpPr>
        <p:spPr>
          <a:xfrm rot="19875930">
            <a:off x="298448" y="2232034"/>
            <a:ext cx="8547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>
                <a:solidFill>
                  <a:srgbClr val="C00000"/>
                </a:solidFill>
              </a:rPr>
              <a:t>Szakmaiatlan,</a:t>
            </a:r>
            <a:br>
              <a:rPr lang="hu-HU" sz="4800" b="1" dirty="0" smtClean="0">
                <a:solidFill>
                  <a:srgbClr val="C00000"/>
                </a:solidFill>
              </a:rPr>
            </a:br>
            <a:r>
              <a:rPr lang="hu-HU" sz="4800" b="1" dirty="0" smtClean="0">
                <a:solidFill>
                  <a:srgbClr val="C00000"/>
                </a:solidFill>
              </a:rPr>
              <a:t>hibás értelmezése az informatikai műveltségnek, digitális írástudásnak</a:t>
            </a:r>
            <a:endParaRPr lang="hu-H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1094" t="3216" r="1260" b="1268"/>
          <a:stretch/>
        </p:blipFill>
        <p:spPr>
          <a:xfrm>
            <a:off x="2664000" y="1485411"/>
            <a:ext cx="6480000" cy="537258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Keresés - 1. ahogy képzelik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err="1" smtClean="0"/>
              <a:t>Google</a:t>
            </a:r>
            <a:endParaRPr lang="hu-HU" dirty="0" smtClean="0"/>
          </a:p>
          <a:p>
            <a:pPr lvl="1"/>
            <a:r>
              <a:rPr lang="hu-HU" dirty="0" err="1" smtClean="0"/>
              <a:t>Tablet</a:t>
            </a:r>
            <a:endParaRPr lang="hu-HU" dirty="0" smtClean="0"/>
          </a:p>
          <a:p>
            <a:pPr lvl="1"/>
            <a:r>
              <a:rPr lang="hu-HU" dirty="0" smtClean="0"/>
              <a:t>Internet</a:t>
            </a:r>
          </a:p>
          <a:p>
            <a:r>
              <a:rPr lang="hu-HU" dirty="0" smtClean="0"/>
              <a:t>Már a hároméves is…</a:t>
            </a:r>
          </a:p>
        </p:txBody>
      </p:sp>
    </p:spTree>
    <p:extLst>
      <p:ext uri="{BB962C8B-B14F-4D97-AF65-F5344CB8AC3E}">
        <p14:creationId xmlns:p14="http://schemas.microsoft.com/office/powerpoint/2010/main" val="23966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471</Words>
  <Application>Microsoft Office PowerPoint</Application>
  <PresentationFormat>Diavetítés a képernyőre (4:3 oldalarány)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Office-téma</vt:lpstr>
      <vt:lpstr>Informatikaoktatás a gyakorlatban</vt:lpstr>
      <vt:lpstr>Nemzeti Alaptanterv - Bevezető</vt:lpstr>
      <vt:lpstr>Kerettanterv  óraszámok évfolyamonként</vt:lpstr>
      <vt:lpstr>Az arányok összehasonlítása</vt:lpstr>
      <vt:lpstr>Az arányok összehasonlítása</vt:lpstr>
      <vt:lpstr>„Eredmény”</vt:lpstr>
      <vt:lpstr>Kompenzáció 1. Más tantárgyban kellene</vt:lpstr>
      <vt:lpstr>Kompenzáció 2. Más tantárgyban van</vt:lpstr>
      <vt:lpstr>Keresés - 1. ahogy képzelik</vt:lpstr>
      <vt:lpstr>Keresés - 2. alkalmazói (középszintű érettségi)</vt:lpstr>
      <vt:lpstr>Keresés - 3. robotika</vt:lpstr>
      <vt:lpstr>Keresés - 4. digitális írástudás (emelt szintű érettségi)</vt:lpstr>
      <vt:lpstr>Informatika tanítás/tanulás IDEJE</vt:lpstr>
      <vt:lpstr>Tanár</vt:lpstr>
      <vt:lpstr>Kompenzáció 3.</vt:lpstr>
      <vt:lpstr>Javaslat</vt:lpstr>
      <vt:lpstr>Az 5. nap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Informatikaoktatás a gyakorlatban</dc:title>
  <dc:creator>Szalayné Tahy Zsuzsa</dc:creator>
  <cp:lastModifiedBy>Szalayné Tahy Zsuzsa</cp:lastModifiedBy>
  <cp:revision>30</cp:revision>
  <dcterms:created xsi:type="dcterms:W3CDTF">2016-06-07T19:48:22Z</dcterms:created>
  <dcterms:modified xsi:type="dcterms:W3CDTF">2016-06-14T23:09:43Z</dcterms:modified>
</cp:coreProperties>
</file>